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58" r:id="rId4"/>
    <p:sldId id="260" r:id="rId5"/>
    <p:sldId id="261" r:id="rId6"/>
    <p:sldId id="262" r:id="rId7"/>
    <p:sldId id="263" r:id="rId8"/>
    <p:sldId id="264" r:id="rId9"/>
    <p:sldId id="265" r:id="rId10"/>
    <p:sldId id="288" r:id="rId11"/>
    <p:sldId id="287" r:id="rId12"/>
    <p:sldId id="266" r:id="rId13"/>
    <p:sldId id="270" r:id="rId14"/>
    <p:sldId id="279" r:id="rId15"/>
    <p:sldId id="271" r:id="rId16"/>
    <p:sldId id="277" r:id="rId17"/>
    <p:sldId id="273" r:id="rId18"/>
    <p:sldId id="274" r:id="rId19"/>
    <p:sldId id="272" r:id="rId20"/>
    <p:sldId id="275" r:id="rId21"/>
    <p:sldId id="278" r:id="rId22"/>
    <p:sldId id="276" r:id="rId23"/>
    <p:sldId id="280" r:id="rId24"/>
    <p:sldId id="281" r:id="rId25"/>
    <p:sldId id="282" r:id="rId26"/>
    <p:sldId id="290" r:id="rId27"/>
    <p:sldId id="283" r:id="rId28"/>
    <p:sldId id="284" r:id="rId29"/>
    <p:sldId id="285" r:id="rId30"/>
    <p:sldId id="293" r:id="rId31"/>
    <p:sldId id="292" r:id="rId32"/>
    <p:sldId id="291" r:id="rId33"/>
    <p:sldId id="294" r:id="rId34"/>
    <p:sldId id="295"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218"/>
    <a:srgbClr val="368C83"/>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50" autoAdjust="0"/>
    <p:restoredTop sz="90771" autoAdjust="0"/>
  </p:normalViewPr>
  <p:slideViewPr>
    <p:cSldViewPr snapToGrid="0">
      <p:cViewPr>
        <p:scale>
          <a:sx n="98" d="100"/>
          <a:sy n="98" d="100"/>
        </p:scale>
        <p:origin x="512" y="912"/>
      </p:cViewPr>
      <p:guideLst>
        <p:guide orient="horz" pos="2160"/>
        <p:guide pos="384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80" d="100"/>
        <a:sy n="80" d="100"/>
      </p:scale>
      <p:origin x="0" y="0"/>
    </p:cViewPr>
  </p:sorterViewPr>
  <p:notesViewPr>
    <p:cSldViewPr snapToGrid="0">
      <p:cViewPr>
        <p:scale>
          <a:sx n="150" d="100"/>
          <a:sy n="150" d="100"/>
        </p:scale>
        <p:origin x="2106" y="-40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CC247C7-FA5B-E595-4993-3E9B224A57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418850F-A6AF-5E7C-A5A4-A4FABA6BC4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695BD-665D-43BC-9B7F-920E0FC27284}" type="datetimeFigureOut">
              <a:rPr lang="fr-FR" smtClean="0"/>
              <a:t>30/05/2024</a:t>
            </a:fld>
            <a:endParaRPr lang="fr-FR"/>
          </a:p>
        </p:txBody>
      </p:sp>
      <p:sp>
        <p:nvSpPr>
          <p:cNvPr id="4" name="Espace réservé du pied de page 3">
            <a:extLst>
              <a:ext uri="{FF2B5EF4-FFF2-40B4-BE49-F238E27FC236}">
                <a16:creationId xmlns:a16="http://schemas.microsoft.com/office/drawing/2014/main" id="{9BA4C186-8856-4A9E-FE59-255D5452A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B9AD339-1144-295F-FCA5-EB759205A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12F50-DE51-42EA-AF90-94BB52E35559}" type="slidenum">
              <a:rPr lang="fr-FR" sz="2000" smtClean="0"/>
              <a:t>‹N°›</a:t>
            </a:fld>
            <a:endParaRPr lang="fr-FR" sz="2000" dirty="0"/>
          </a:p>
        </p:txBody>
      </p:sp>
    </p:spTree>
    <p:extLst>
      <p:ext uri="{BB962C8B-B14F-4D97-AF65-F5344CB8AC3E}">
        <p14:creationId xmlns:p14="http://schemas.microsoft.com/office/powerpoint/2010/main" val="166592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30/05/2024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Acteur :  Ce sont tous les utilisateurs externes au système, cela peut être des humain ou d’autre programmes</a:t>
            </a:r>
          </a:p>
          <a:p>
            <a:endParaRPr lang="fr-FR" dirty="0"/>
          </a:p>
          <a:p>
            <a:r>
              <a:rPr lang="fr-FR" dirty="0"/>
              <a:t>Héritage ou généralisation, est une relation entre un cas d’utilisation spécifique et un autre plus générale. Il permet de partager les droits entre plusieurs acteurs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Cas d’utilisation : Modélisation des fonctionnalités  qu’offre un système au utilisateur.</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163867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Include</a:t>
            </a:r>
            <a:r>
              <a:rPr lang="fr-FR" dirty="0"/>
              <a:t> c’est la relation entre 2 use case. Cette relation est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19901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est un diagramme UML (</a:t>
            </a:r>
            <a:r>
              <a:rPr lang="fr-FR" dirty="0" err="1"/>
              <a:t>Unified</a:t>
            </a:r>
            <a:r>
              <a:rPr lang="fr-FR" dirty="0"/>
              <a:t> Modeling </a:t>
            </a:r>
            <a:r>
              <a:rPr lang="fr-FR" dirty="0" err="1"/>
              <a:t>Language</a:t>
            </a:r>
            <a:r>
              <a:rPr lang="fr-FR" dirty="0"/>
              <a:t>) de modélisation comportementale. Il permet de représenter graphiquement les différentes étapes liées au déroulement d’un process.</a:t>
            </a:r>
          </a:p>
          <a:p>
            <a:endParaRPr lang="fr-FR" dirty="0"/>
          </a:p>
          <a:p>
            <a:r>
              <a:rPr lang="fr-FR" dirty="0"/>
              <a:t>Etat initial : C’est le point de départ, il est toujours placé dans la partie système qui est dans l’attente d’une action au moment </a:t>
            </a:r>
            <a:r>
              <a:rPr lang="fr-FR" dirty="0" err="1"/>
              <a:t>T</a:t>
            </a:r>
            <a:endParaRPr lang="fr-FR" dirty="0"/>
          </a:p>
          <a:p>
            <a:endParaRPr lang="fr-FR" dirty="0"/>
          </a:p>
          <a:p>
            <a:r>
              <a:rPr lang="fr-FR" dirty="0" err="1"/>
              <a:t>Accept</a:t>
            </a:r>
            <a:r>
              <a:rPr lang="fr-FR" dirty="0"/>
              <a:t> signal : Il représente l’étape qui reçoit le signal entrant ou un évènement externe qui permet de pouvoir continuer l’exécution. Il spécifie le déclencheur du cas d’utilisation</a:t>
            </a:r>
          </a:p>
          <a:p>
            <a:endParaRPr lang="fr-FR" dirty="0"/>
          </a:p>
          <a:p>
            <a:r>
              <a:rPr lang="fr-FR" dirty="0"/>
              <a:t>Les actions sont toutes les différentes tâches de chaque étape du process. Il est représenté par un rectangle et une phrase indiquant l’action</a:t>
            </a:r>
          </a:p>
          <a:p>
            <a:endParaRPr lang="fr-FR" dirty="0"/>
          </a:p>
          <a:p>
            <a:r>
              <a:rPr lang="fr-FR" dirty="0"/>
              <a:t>Les décisions :  Représenté par un losange, il est le point de décision dans le process où le flux d’activité peut diverger en fonction d’une condition ou d’une décision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Nœud de fin de flot : Représenté par un croix dans un cercle, il indique la fin d’un flux d’activité sur une branche ce qui n’a aucune incidence sur le reste des flux actifs de l’activités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Noeud de bifurcation : </a:t>
            </a:r>
            <a:r>
              <a:rPr lang="fr-FR" dirty="0">
                <a:effectLst/>
                <a:latin typeface="Helvetica" pitchFamily="2" charset="0"/>
              </a:rPr>
              <a:t>représente la décomposition du flux d’activité en plusieurs flux parallèles qui s’exécute en même temps.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Send</a:t>
            </a:r>
            <a:r>
              <a:rPr lang="fr-FR" dirty="0"/>
              <a:t> signal : représente, quant à lui, une action qui déclenche l’envoi d’un signal ou d’un évènement  à un autre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L’état final , indique la fin du process.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de séquence est une modélisation qui montre comment différents objet ou composant interagissent les uns les autres dans un ordre chronologique spécifiques. On le représente dans un scénario nominal, c’est-à-dire sans aucune erreur</a:t>
            </a:r>
          </a:p>
          <a:p>
            <a:endParaRPr lang="fr-FR" dirty="0"/>
          </a:p>
          <a:p>
            <a:r>
              <a:rPr lang="fr-FR" dirty="0"/>
              <a:t>Il est composé de plusieurs éléments : </a:t>
            </a:r>
          </a:p>
          <a:p>
            <a:r>
              <a:rPr lang="fr-FR" dirty="0"/>
              <a:t>La </a:t>
            </a:r>
            <a:r>
              <a:rPr lang="fr-FR" dirty="0" err="1"/>
              <a:t>Lifeline</a:t>
            </a:r>
            <a:r>
              <a:rPr lang="fr-FR" dirty="0"/>
              <a:t> : qui représente l’existence temporelle d’un objet ou d’une entité </a:t>
            </a:r>
          </a:p>
          <a:p>
            <a:r>
              <a:rPr lang="fr-FR" dirty="0"/>
              <a:t>Le message synchrone est un message où l’émetteur attend une réponse du système</a:t>
            </a:r>
          </a:p>
          <a:p>
            <a:r>
              <a:rPr lang="fr-FR" dirty="0"/>
              <a:t>Le self message est un message envoyé par un objet à lui-même, il indique que l’objet </a:t>
            </a:r>
            <a:r>
              <a:rPr lang="fr-FR" dirty="0" err="1"/>
              <a:t>declenche</a:t>
            </a:r>
            <a:r>
              <a:rPr lang="fr-FR" dirty="0"/>
              <a:t> une action qui n’interfère pas avec un autre objet ET le </a:t>
            </a:r>
            <a:r>
              <a:rPr lang="fr-FR" dirty="0" err="1"/>
              <a:t>reply</a:t>
            </a:r>
            <a:r>
              <a:rPr lang="fr-FR" dirty="0"/>
              <a:t> message qui est un message de retour envoyé par le système en réponse au message envoyé par l’émetteur</a:t>
            </a:r>
          </a:p>
          <a:p>
            <a:endParaRPr lang="fr-FR" dirty="0"/>
          </a:p>
          <a:p>
            <a:r>
              <a:rPr lang="fr-FR" dirty="0"/>
              <a:t>Les scénarios alternatifs représentent une séquence d’action qui se produit dans des conditions spécifiques qui différent du scénario nominal.</a:t>
            </a:r>
          </a:p>
          <a:p>
            <a:endParaRPr lang="fr-FR" dirty="0"/>
          </a:p>
          <a:p>
            <a:r>
              <a:rPr lang="fr-FR" dirty="0"/>
              <a:t>Les scénarios d’erreurs représentent une séquence d’action  qui se produit lorsque des erreurs ou des exceptions ont lieu pendant le scénario principal et qui y mettent un terme.</a:t>
            </a:r>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23</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360082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28</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30</a:t>
            </a:fld>
            <a:endParaRPr lang="fr-FR"/>
          </a:p>
        </p:txBody>
      </p:sp>
    </p:spTree>
    <p:extLst>
      <p:ext uri="{BB962C8B-B14F-4D97-AF65-F5344CB8AC3E}">
        <p14:creationId xmlns:p14="http://schemas.microsoft.com/office/powerpoint/2010/main" val="690998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32</a:t>
            </a:fld>
            <a:endParaRPr lang="fr-FR"/>
          </a:p>
        </p:txBody>
      </p:sp>
    </p:spTree>
    <p:extLst>
      <p:ext uri="{BB962C8B-B14F-4D97-AF65-F5344CB8AC3E}">
        <p14:creationId xmlns:p14="http://schemas.microsoft.com/office/powerpoint/2010/main" val="2724915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34</a:t>
            </a:fld>
            <a:endParaRPr lang="fr-FR"/>
          </a:p>
        </p:txBody>
      </p:sp>
    </p:spTree>
    <p:extLst>
      <p:ext uri="{BB962C8B-B14F-4D97-AF65-F5344CB8AC3E}">
        <p14:creationId xmlns:p14="http://schemas.microsoft.com/office/powerpoint/2010/main" val="376795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energy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r>
              <a:rPr lang="fr-FR" dirty="0"/>
              <a:t> </a:t>
            </a:r>
            <a:r>
              <a:rPr lang="fr-FR" dirty="0" err="1"/>
              <a:t>whose</a:t>
            </a:r>
            <a:r>
              <a:rPr lang="fr-FR" dirty="0"/>
              <a:t> use </a:t>
            </a:r>
            <a:r>
              <a:rPr lang="fr-FR" dirty="0" err="1"/>
              <a:t>renewable</a:t>
            </a:r>
            <a:r>
              <a:rPr lang="fr-FR" dirty="0"/>
              <a:t> </a:t>
            </a:r>
            <a:r>
              <a:rPr lang="fr-FR" dirty="0" err="1"/>
              <a:t>energies</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L’arborescence d’un site est une représentation graphique de sa structure organisationnelle. Elle va décrire la manière dont les différentes pages sont organisées et liées entre elle.</a:t>
            </a:r>
          </a:p>
          <a:p>
            <a:r>
              <a:rPr lang="fr-FR" dirty="0"/>
              <a:t>Durant cet entretien, nous allons surtout abordé les pages Chiffres et Messagerie.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commencer le développement, je suis passé par la phase de maquettage du projet.</a:t>
            </a:r>
          </a:p>
          <a:p>
            <a:r>
              <a:rPr lang="fr-FR" dirty="0"/>
              <a:t>Le maquettage est un process de conception visuelle pour créer des représentations graphiques ou interactive avant la mise en dev. </a:t>
            </a:r>
          </a:p>
          <a:p>
            <a:r>
              <a:rPr lang="fr-FR" dirty="0"/>
              <a:t>Il y a généralement 3 étapes : Le zoning, le Wireframe et le </a:t>
            </a:r>
            <a:r>
              <a:rPr lang="fr-FR" dirty="0" err="1"/>
              <a:t>mockup</a:t>
            </a:r>
            <a:endParaRPr lang="fr-FR" dirty="0"/>
          </a:p>
          <a:p>
            <a:r>
              <a:rPr lang="fr-FR" dirty="0"/>
              <a:t>Le Zoning va permettre  de définir la structure générale de l’application.</a:t>
            </a:r>
          </a:p>
          <a:p>
            <a:r>
              <a:rPr lang="fr-FR" dirty="0"/>
              <a:t>Le wireframe, comme vous pouvez le voir ici, va reprendre la structure du zoning et va implémenter la disposition des éléments d’interface sans  se soucier de l’aspect esthétique. Il va architecturer la navigation, l’information, les zones fonctionnelles et les interactions basiques ce qui va donner une fondation solide pour la prochaine étape : Le </a:t>
            </a:r>
            <a:r>
              <a:rPr lang="fr-FR" dirty="0" err="1"/>
              <a:t>Mockup</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mockup</a:t>
            </a:r>
            <a:r>
              <a:rPr lang="fr-FR" dirty="0"/>
              <a:t> sera la phase finale du maquettage. Elle va donner une représentation fidèle et précise du projet.</a:t>
            </a:r>
            <a:br>
              <a:rPr lang="fr-FR" dirty="0"/>
            </a:br>
            <a:r>
              <a:rPr lang="fr-FR" dirty="0"/>
              <a:t>On y inclut les couleurs , les polices les éléments graphiques  qui serviront de support pour la présentation de validation auprès du client mais aussi de support pour le développeur.</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présentation en mise en situation du projet sur différent support.</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qui permet de décrire les interactions entre les utilisateurs (acteurs) et le Système d’information..</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30/05/2024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30/05/2024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30/05/2024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30/05/2024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30/05/2024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30/05/2024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30/05/2024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30/05/2024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30/05/2024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lvl1pPr>
              <a:defRPr sz="2400"/>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30/05/2024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30/05/2024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30/05/2024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8.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diagramme, capture d’écran, ligne">
            <a:extLst>
              <a:ext uri="{FF2B5EF4-FFF2-40B4-BE49-F238E27FC236}">
                <a16:creationId xmlns:a16="http://schemas.microsoft.com/office/drawing/2014/main" id="{B9C66616-3BE8-AF2F-2D70-198444FC9687}"/>
              </a:ext>
            </a:extLst>
          </p:cNvPr>
          <p:cNvPicPr>
            <a:picLocks noChangeAspect="1"/>
          </p:cNvPicPr>
          <p:nvPr/>
        </p:nvPicPr>
        <p:blipFill>
          <a:blip r:embed="rId3"/>
          <a:stretch>
            <a:fillRect/>
          </a:stretch>
        </p:blipFill>
        <p:spPr>
          <a:xfrm>
            <a:off x="292100" y="1172803"/>
            <a:ext cx="10684862" cy="570611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6"/>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4093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diagramme, conception&#10;&#10;Description générée automatiquement">
            <a:extLst>
              <a:ext uri="{FF2B5EF4-FFF2-40B4-BE49-F238E27FC236}">
                <a16:creationId xmlns:a16="http://schemas.microsoft.com/office/drawing/2014/main" id="{D6BB7CB4-7296-8427-AD26-D2C7379D501B}"/>
              </a:ext>
            </a:extLst>
          </p:cNvPr>
          <p:cNvPicPr>
            <a:picLocks noChangeAspect="1"/>
          </p:cNvPicPr>
          <p:nvPr/>
        </p:nvPicPr>
        <p:blipFill>
          <a:blip r:embed="rId3"/>
          <a:stretch>
            <a:fillRect/>
          </a:stretch>
        </p:blipFill>
        <p:spPr>
          <a:xfrm>
            <a:off x="292100" y="0"/>
            <a:ext cx="10684861" cy="569357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11</a:t>
            </a:fld>
            <a:endParaRPr lang="fr-FR"/>
          </a:p>
        </p:txBody>
      </p:sp>
    </p:spTree>
    <p:extLst>
      <p:ext uri="{BB962C8B-B14F-4D97-AF65-F5344CB8AC3E}">
        <p14:creationId xmlns:p14="http://schemas.microsoft.com/office/powerpoint/2010/main" val="26534620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pic>
        <p:nvPicPr>
          <p:cNvPr id="4" name="Image 3">
            <a:extLst>
              <a:ext uri="{FF2B5EF4-FFF2-40B4-BE49-F238E27FC236}">
                <a16:creationId xmlns:a16="http://schemas.microsoft.com/office/drawing/2014/main" id="{2006A333-B6C6-47BB-AA2D-3476BF553E2C}"/>
              </a:ext>
            </a:extLst>
          </p:cNvPr>
          <p:cNvPicPr>
            <a:picLocks noChangeAspect="1"/>
          </p:cNvPicPr>
          <p:nvPr/>
        </p:nvPicPr>
        <p:blipFill>
          <a:blip r:embed="rId5"/>
          <a:stretch>
            <a:fillRect/>
          </a:stretch>
        </p:blipFill>
        <p:spPr>
          <a:xfrm>
            <a:off x="385440" y="151357"/>
            <a:ext cx="548415" cy="520995"/>
          </a:xfrm>
          <a:prstGeom prst="rect">
            <a:avLst/>
          </a:prstGeom>
          <a:ln>
            <a:noFill/>
          </a:ln>
          <a:effectLst>
            <a:outerShdw blurRad="292100" dist="139700" dir="2700000" algn="tl" rotWithShape="0">
              <a:srgbClr val="333333">
                <a:alpha val="65000"/>
              </a:srgbClr>
            </a:outerShdw>
          </a:effectLst>
        </p:spPr>
      </p:pic>
      <p:pic>
        <p:nvPicPr>
          <p:cNvPr id="7" name="Image 6" descr="Une image contenant diagramme, ligne, Parallèle, Plan&#10;&#10;Description générée automatiquement">
            <a:extLst>
              <a:ext uri="{FF2B5EF4-FFF2-40B4-BE49-F238E27FC236}">
                <a16:creationId xmlns:a16="http://schemas.microsoft.com/office/drawing/2014/main" id="{AC672753-43A3-E993-A1D6-0DADFB9447E6}"/>
              </a:ext>
            </a:extLst>
          </p:cNvPr>
          <p:cNvPicPr>
            <a:picLocks noChangeAspect="1"/>
          </p:cNvPicPr>
          <p:nvPr/>
        </p:nvPicPr>
        <p:blipFill>
          <a:blip r:embed="rId6"/>
          <a:stretch>
            <a:fillRect/>
          </a:stretch>
        </p:blipFill>
        <p:spPr>
          <a:xfrm>
            <a:off x="1380923" y="1125239"/>
            <a:ext cx="8958943" cy="5596236"/>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capture d’écran, Parallèle&#10;&#10;Description générée automatiquement">
            <a:extLst>
              <a:ext uri="{FF2B5EF4-FFF2-40B4-BE49-F238E27FC236}">
                <a16:creationId xmlns:a16="http://schemas.microsoft.com/office/drawing/2014/main" id="{33298970-4C75-83C1-165D-5D6CED16866B}"/>
              </a:ext>
            </a:extLst>
          </p:cNvPr>
          <p:cNvPicPr>
            <a:picLocks noChangeAspect="1"/>
          </p:cNvPicPr>
          <p:nvPr/>
        </p:nvPicPr>
        <p:blipFill>
          <a:blip r:embed="rId6"/>
          <a:stretch>
            <a:fillRect/>
          </a:stretch>
        </p:blipFill>
        <p:spPr>
          <a:xfrm>
            <a:off x="1914727" y="834018"/>
            <a:ext cx="7772400" cy="6029057"/>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2"/>
          <a:stretch>
            <a:fillRect/>
          </a:stretch>
        </p:blipFill>
        <p:spPr>
          <a:xfrm>
            <a:off x="1440104" y="889000"/>
            <a:ext cx="5080000" cy="5080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899F7BC0-B049-E170-BDB1-E7B5FF31FB2D}"/>
              </a:ext>
            </a:extLst>
          </p:cNvPr>
          <p:cNvPicPr>
            <a:picLocks noChangeAspect="1"/>
          </p:cNvPicPr>
          <p:nvPr/>
        </p:nvPicPr>
        <p:blipFill>
          <a:blip r:embed="rId3"/>
          <a:stretch>
            <a:fillRect/>
          </a:stretch>
        </p:blipFill>
        <p:spPr>
          <a:xfrm>
            <a:off x="7371219" y="1864868"/>
            <a:ext cx="3185605" cy="3128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369833" cy="369332"/>
          </a:xfrm>
          <a:prstGeom prst="rect">
            <a:avLst/>
          </a:prstGeom>
          <a:noFill/>
        </p:spPr>
        <p:txBody>
          <a:bodyPr wrap="none" rtlCol="0">
            <a:spAutoFit/>
          </a:bodyPr>
          <a:lstStyle/>
          <a:p>
            <a:r>
              <a:rPr lang="fr-FR" dirty="0">
                <a:solidFill>
                  <a:srgbClr val="368C83"/>
                </a:solidFill>
                <a:latin typeface="Montserrat Medium" pitchFamily="2" charset="77"/>
              </a:rPr>
              <a:t>HTML -&gt; Template : Header</a:t>
            </a:r>
          </a:p>
        </p:txBody>
      </p:sp>
      <p:pic>
        <p:nvPicPr>
          <p:cNvPr id="4" name="Image 3" descr="Une image contenant Rectangle, capture d’écran, Caractère coloré, carré">
            <a:extLst>
              <a:ext uri="{FF2B5EF4-FFF2-40B4-BE49-F238E27FC236}">
                <a16:creationId xmlns:a16="http://schemas.microsoft.com/office/drawing/2014/main" id="{D2710444-E0D4-24AE-53CF-159E3D6BA39C}"/>
              </a:ext>
            </a:extLst>
          </p:cNvPr>
          <p:cNvPicPr>
            <a:picLocks noChangeAspect="1"/>
          </p:cNvPicPr>
          <p:nvPr/>
        </p:nvPicPr>
        <p:blipFill>
          <a:blip r:embed="rId3"/>
          <a:stretch>
            <a:fillRect/>
          </a:stretch>
        </p:blipFill>
        <p:spPr>
          <a:xfrm>
            <a:off x="-12979" y="-15910"/>
            <a:ext cx="5022724" cy="892014"/>
          </a:xfrm>
          <a:prstGeom prst="rect">
            <a:avLst/>
          </a:prstGeom>
        </p:spPr>
      </p:pic>
      <p:pic>
        <p:nvPicPr>
          <p:cNvPr id="8" name="Image 7" descr="Une image contenant Graphique, capture d’écran, Bleu électrique, symbole&#10;&#10;Description générée automatiquement">
            <a:extLst>
              <a:ext uri="{FF2B5EF4-FFF2-40B4-BE49-F238E27FC236}">
                <a16:creationId xmlns:a16="http://schemas.microsoft.com/office/drawing/2014/main" id="{DC9E416C-2218-6F71-C805-AE87365A5415}"/>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10" name="Image 9" descr="Une image contenant capture d’écran, texte&#10;&#10;Description générée automatiquement">
            <a:extLst>
              <a:ext uri="{FF2B5EF4-FFF2-40B4-BE49-F238E27FC236}">
                <a16:creationId xmlns:a16="http://schemas.microsoft.com/office/drawing/2014/main" id="{F2B2E50F-9C17-3CE3-A0D5-9B06712FC8E2}"/>
              </a:ext>
            </a:extLst>
          </p:cNvPr>
          <p:cNvPicPr>
            <a:picLocks noChangeAspect="1"/>
          </p:cNvPicPr>
          <p:nvPr/>
        </p:nvPicPr>
        <p:blipFill>
          <a:blip r:embed="rId5"/>
          <a:stretch>
            <a:fillRect/>
          </a:stretch>
        </p:blipFill>
        <p:spPr>
          <a:xfrm>
            <a:off x="501446" y="1572375"/>
            <a:ext cx="11325864" cy="4181117"/>
          </a:xfrm>
          <a:prstGeom prst="rect">
            <a:avLst/>
          </a:prstGeom>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16</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3326552" cy="369332"/>
          </a:xfrm>
          <a:prstGeom prst="rect">
            <a:avLst/>
          </a:prstGeom>
          <a:noFill/>
        </p:spPr>
        <p:txBody>
          <a:bodyPr wrap="none" rtlCol="0">
            <a:spAutoFit/>
          </a:bodyPr>
          <a:lstStyle/>
          <a:p>
            <a:r>
              <a:rPr lang="fr-FR" dirty="0">
                <a:solidFill>
                  <a:srgbClr val="368C83"/>
                </a:solidFill>
                <a:latin typeface="Montserrat Medium" pitchFamily="2" charset="77"/>
              </a:rPr>
              <a:t>HTML -&gt; </a:t>
            </a:r>
            <a:r>
              <a:rPr lang="fr-FR" dirty="0" err="1">
                <a:solidFill>
                  <a:srgbClr val="368C83"/>
                </a:solidFill>
                <a:latin typeface="Montserrat Medium" pitchFamily="2" charset="77"/>
              </a:rPr>
              <a:t>vueChiffres</a:t>
            </a:r>
            <a:r>
              <a:rPr lang="fr-FR" dirty="0">
                <a:solidFill>
                  <a:srgbClr val="368C83"/>
                </a:solidFill>
                <a:latin typeface="Montserrat Medium" pitchFamily="2" charset="77"/>
              </a:rPr>
              <a:t> : Body</a:t>
            </a:r>
          </a:p>
        </p:txBody>
      </p:sp>
      <p:pic>
        <p:nvPicPr>
          <p:cNvPr id="3" name="Image 2" descr="Une image contenant Rectangle, capture d’écran, Caractère coloré, carré">
            <a:extLst>
              <a:ext uri="{FF2B5EF4-FFF2-40B4-BE49-F238E27FC236}">
                <a16:creationId xmlns:a16="http://schemas.microsoft.com/office/drawing/2014/main" id="{65D21DA9-5A26-A419-312B-F10DB166C4A8}"/>
              </a:ext>
            </a:extLst>
          </p:cNvPr>
          <p:cNvPicPr>
            <a:picLocks noChangeAspect="1"/>
          </p:cNvPicPr>
          <p:nvPr/>
        </p:nvPicPr>
        <p:blipFill>
          <a:blip r:embed="rId3"/>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F5A3F453-4F4E-737B-54A3-52015A4D140B}"/>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10" name="Image 9" descr="Une image contenant texte, capture d’écran, Police&#10;&#10;Description générée automatiquement">
            <a:extLst>
              <a:ext uri="{FF2B5EF4-FFF2-40B4-BE49-F238E27FC236}">
                <a16:creationId xmlns:a16="http://schemas.microsoft.com/office/drawing/2014/main" id="{01D3BB63-62CB-5F4B-5DC3-0C43D75577D7}"/>
              </a:ext>
            </a:extLst>
          </p:cNvPr>
          <p:cNvPicPr>
            <a:picLocks noChangeAspect="1"/>
          </p:cNvPicPr>
          <p:nvPr/>
        </p:nvPicPr>
        <p:blipFill>
          <a:blip r:embed="rId5"/>
          <a:stretch>
            <a:fillRect/>
          </a:stretch>
        </p:blipFill>
        <p:spPr>
          <a:xfrm>
            <a:off x="487592" y="1497157"/>
            <a:ext cx="10970118" cy="4409144"/>
          </a:xfrm>
          <a:prstGeom prst="rect">
            <a:avLst/>
          </a:prstGeom>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5" y="0"/>
            <a:ext cx="5022725"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6FF1A94D-AF0B-238A-FA2E-A69E25DE25D9}"/>
              </a:ext>
            </a:extLst>
          </p:cNvPr>
          <p:cNvPicPr>
            <a:picLocks noChangeAspect="1"/>
          </p:cNvPicPr>
          <p:nvPr/>
        </p:nvPicPr>
        <p:blipFill>
          <a:blip r:embed="rId6"/>
          <a:stretch>
            <a:fillRect/>
          </a:stretch>
        </p:blipFill>
        <p:spPr>
          <a:xfrm>
            <a:off x="11353800"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4" name="Image 3" descr="Une image contenant Rectangle, capture d’écran, Caractère coloré, carré">
            <a:extLst>
              <a:ext uri="{FF2B5EF4-FFF2-40B4-BE49-F238E27FC236}">
                <a16:creationId xmlns:a16="http://schemas.microsoft.com/office/drawing/2014/main" id="{39A6332A-A546-A268-678E-F61C779F0CC0}"/>
              </a:ext>
            </a:extLst>
          </p:cNvPr>
          <p:cNvPicPr>
            <a:picLocks noChangeAspect="1"/>
          </p:cNvPicPr>
          <p:nvPr/>
        </p:nvPicPr>
        <p:blipFill>
          <a:blip r:embed="rId3"/>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29AC8E09-3757-2CB0-8D2D-C304A4BED078}"/>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descr="Une image contenant texte, capture d’écran, Police&#10;&#10;Description générée automatiquement">
            <a:extLst>
              <a:ext uri="{FF2B5EF4-FFF2-40B4-BE49-F238E27FC236}">
                <a16:creationId xmlns:a16="http://schemas.microsoft.com/office/drawing/2014/main" id="{CFA578A1-DA77-5009-28B6-4A7C06B09AEC}"/>
              </a:ext>
            </a:extLst>
          </p:cNvPr>
          <p:cNvPicPr>
            <a:picLocks noChangeAspect="1"/>
          </p:cNvPicPr>
          <p:nvPr/>
        </p:nvPicPr>
        <p:blipFill>
          <a:blip r:embed="rId5"/>
          <a:stretch>
            <a:fillRect/>
          </a:stretch>
        </p:blipFill>
        <p:spPr>
          <a:xfrm>
            <a:off x="3121152" y="1335127"/>
            <a:ext cx="6219952" cy="4834599"/>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8085C083-BA34-37D3-73A5-E9F29E9CB50B}"/>
              </a:ext>
            </a:extLst>
          </p:cNvPr>
          <p:cNvPicPr>
            <a:picLocks noChangeAspect="1"/>
          </p:cNvPicPr>
          <p:nvPr/>
        </p:nvPicPr>
        <p:blipFill>
          <a:blip r:embed="rId6"/>
          <a:stretch>
            <a:fillRect/>
          </a:stretch>
        </p:blipFill>
        <p:spPr>
          <a:xfrm>
            <a:off x="6317488" y="1677078"/>
            <a:ext cx="5805368" cy="4150698"/>
          </a:xfrm>
          <a:prstGeom prst="rect">
            <a:avLst/>
          </a:prstGeom>
        </p:spPr>
      </p:pic>
    </p:spTree>
    <p:extLst>
      <p:ext uri="{BB962C8B-B14F-4D97-AF65-F5344CB8AC3E}">
        <p14:creationId xmlns:p14="http://schemas.microsoft.com/office/powerpoint/2010/main" val="811648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29167E-6 -7.40741E-7 L -0.25508 0.00347 " pathEditMode="relative" rAng="0" ptsTypes="AA">
                                      <p:cBhvr>
                                        <p:cTn id="9" dur="2000" fill="hold"/>
                                        <p:tgtEl>
                                          <p:spTgt spid="9"/>
                                        </p:tgtEl>
                                        <p:attrNameLst>
                                          <p:attrName>ppt_x</p:attrName>
                                          <p:attrName>ppt_y</p:attrName>
                                        </p:attrNameLst>
                                      </p:cBhvr>
                                      <p:rCtr x="-12760"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AD80E39-D622-FE1C-9166-71758CBE3D2B}"/>
              </a:ext>
            </a:extLst>
          </p:cNvPr>
          <p:cNvPicPr>
            <a:picLocks noChangeAspect="1"/>
          </p:cNvPicPr>
          <p:nvPr/>
        </p:nvPicPr>
        <p:blipFill>
          <a:blip r:embed="rId3"/>
          <a:stretch>
            <a:fillRect/>
          </a:stretch>
        </p:blipFill>
        <p:spPr>
          <a:xfrm>
            <a:off x="425884" y="1066419"/>
            <a:ext cx="5082540" cy="565505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7179108" y="-58993"/>
            <a:ext cx="5022724" cy="894458"/>
          </a:xfrm>
          <a:prstGeom prst="rect">
            <a:avLst/>
          </a:prstGeom>
        </p:spPr>
      </p:pic>
      <p:pic>
        <p:nvPicPr>
          <p:cNvPr id="9" name="Image 8">
            <a:extLst>
              <a:ext uri="{FF2B5EF4-FFF2-40B4-BE49-F238E27FC236}">
                <a16:creationId xmlns:a16="http://schemas.microsoft.com/office/drawing/2014/main" id="{FC24476F-C1BA-CA37-FA34-0AC8B70DF0B1}"/>
              </a:ext>
            </a:extLst>
          </p:cNvPr>
          <p:cNvPicPr>
            <a:picLocks noChangeAspect="1"/>
          </p:cNvPicPr>
          <p:nvPr/>
        </p:nvPicPr>
        <p:blipFill>
          <a:blip r:embed="rId5"/>
          <a:stretch>
            <a:fillRect/>
          </a:stretch>
        </p:blipFill>
        <p:spPr>
          <a:xfrm>
            <a:off x="5838878" y="2716791"/>
            <a:ext cx="6032500" cy="2247900"/>
          </a:xfrm>
          <a:prstGeom prst="rect">
            <a:avLst/>
          </a:prstGeom>
        </p:spPr>
      </p:pic>
      <p:pic>
        <p:nvPicPr>
          <p:cNvPr id="3" name="Image 2" descr="Une image contenant Graphique, capture d’écran, Bleu électrique, symbole&#10;&#10;Description générée automatiquement">
            <a:extLst>
              <a:ext uri="{FF2B5EF4-FFF2-40B4-BE49-F238E27FC236}">
                <a16:creationId xmlns:a16="http://schemas.microsoft.com/office/drawing/2014/main" id="{9773497F-6784-4F8B-444C-ABCC5FA14256}"/>
              </a:ext>
            </a:extLst>
          </p:cNvPr>
          <p:cNvPicPr>
            <a:picLocks noChangeAspect="1"/>
          </p:cNvPicPr>
          <p:nvPr/>
        </p:nvPicPr>
        <p:blipFill>
          <a:blip r:embed="rId6"/>
          <a:stretch>
            <a:fillRect/>
          </a:stretch>
        </p:blipFill>
        <p:spPr>
          <a:xfrm>
            <a:off x="11188761"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9579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dirty="0"/>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5336910" cy="646331"/>
          </a:xfrm>
          <a:prstGeom prst="rect">
            <a:avLst/>
          </a:prstGeom>
          <a:noFill/>
        </p:spPr>
        <p:txBody>
          <a:bodyPr wrap="none" rtlCol="0">
            <a:spAutoFit/>
          </a:bodyPr>
          <a:lstStyle/>
          <a:p>
            <a:r>
              <a:rPr lang="fr-FR" dirty="0"/>
              <a:t>6 – Présentation PHP/SQL et fonction de la messagerie </a:t>
            </a:r>
          </a:p>
          <a:p>
            <a:r>
              <a:rPr lang="fr-FR" dirty="0"/>
              <a:t>Privée de l’application.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3"/>
          <a:stretch>
            <a:fillRect/>
          </a:stretch>
        </p:blipFill>
        <p:spPr>
          <a:xfrm>
            <a:off x="2279650" y="1590944"/>
            <a:ext cx="7632700" cy="5257800"/>
          </a:xfrm>
          <a:prstGeom prst="rect">
            <a:avLst/>
          </a:prstGeom>
        </p:spPr>
      </p:pic>
      <p:pic>
        <p:nvPicPr>
          <p:cNvPr id="4" name="Image 3" descr="Une image contenant Rectangle, capture d’écran, Caractère coloré, carré&#10;&#10;Description générée automatiquement">
            <a:extLst>
              <a:ext uri="{FF2B5EF4-FFF2-40B4-BE49-F238E27FC236}">
                <a16:creationId xmlns:a16="http://schemas.microsoft.com/office/drawing/2014/main" id="{CE7C3C99-5D30-A1B9-20BD-94DBEECC441F}"/>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37657433-3E06-974A-F2D8-EE82F636B20C}"/>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5000">
              <a:srgbClr val="9A9B9D"/>
            </a:gs>
            <a:gs pos="100000">
              <a:schemeClr val="accent1">
                <a:lumMod val="5000"/>
                <a:lumOff val="95000"/>
              </a:schemeClr>
            </a:gs>
            <a:gs pos="72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21</a:t>
            </a:fld>
            <a:endParaRPr lang="fr-FR"/>
          </a:p>
        </p:txBody>
      </p:sp>
      <p:pic>
        <p:nvPicPr>
          <p:cNvPr id="4" name="Image 3">
            <a:extLst>
              <a:ext uri="{FF2B5EF4-FFF2-40B4-BE49-F238E27FC236}">
                <a16:creationId xmlns:a16="http://schemas.microsoft.com/office/drawing/2014/main" id="{7722711E-FA9B-C25F-5BDB-FEB37AB72D90}"/>
              </a:ext>
            </a:extLst>
          </p:cNvPr>
          <p:cNvPicPr>
            <a:picLocks noChangeAspect="1"/>
          </p:cNvPicPr>
          <p:nvPr/>
        </p:nvPicPr>
        <p:blipFill>
          <a:blip r:embed="rId2"/>
          <a:stretch>
            <a:fillRect/>
          </a:stretch>
        </p:blipFill>
        <p:spPr>
          <a:xfrm>
            <a:off x="2322830" y="0"/>
            <a:ext cx="7772400" cy="4956134"/>
          </a:xfrm>
          <a:prstGeom prst="rect">
            <a:avLst/>
          </a:prstGeom>
        </p:spPr>
      </p:pic>
    </p:spTree>
    <p:extLst>
      <p:ext uri="{BB962C8B-B14F-4D97-AF65-F5344CB8AC3E}">
        <p14:creationId xmlns:p14="http://schemas.microsoft.com/office/powerpoint/2010/main" val="10656106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761" y="-173521"/>
            <a:ext cx="9698649" cy="7031521"/>
          </a:xfrm>
          <a:prstGeom prst="rect">
            <a:avLst/>
          </a:prstGeom>
          <a:ln>
            <a:noFill/>
          </a:ln>
          <a:effectLst>
            <a:outerShdw blurRad="292100" dist="139700" dir="2700000" algn="tl" rotWithShape="0">
              <a:srgbClr val="333333">
                <a:alpha val="65000"/>
              </a:srgbClr>
            </a:outerShdw>
          </a:effectLst>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1383791" y="638174"/>
            <a:ext cx="3836671" cy="383667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91C652C7-D78A-5C95-6CCA-3778CBE8A766}"/>
              </a:ext>
            </a:extLst>
          </p:cNvPr>
          <p:cNvPicPr>
            <a:picLocks noChangeAspect="1"/>
          </p:cNvPicPr>
          <p:nvPr/>
        </p:nvPicPr>
        <p:blipFill>
          <a:blip r:embed="rId5"/>
          <a:stretch>
            <a:fillRect/>
          </a:stretch>
        </p:blipFill>
        <p:spPr>
          <a:xfrm>
            <a:off x="8370963" y="2173986"/>
            <a:ext cx="2556037" cy="2510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10" name="Image 9">
            <a:extLst>
              <a:ext uri="{FF2B5EF4-FFF2-40B4-BE49-F238E27FC236}">
                <a16:creationId xmlns:a16="http://schemas.microsoft.com/office/drawing/2014/main" id="{97D8C54F-AE7E-58B1-8467-66C095FB84F7}"/>
              </a:ext>
            </a:extLst>
          </p:cNvPr>
          <p:cNvPicPr>
            <a:picLocks noChangeAspect="1"/>
          </p:cNvPicPr>
          <p:nvPr/>
        </p:nvPicPr>
        <p:blipFill>
          <a:blip r:embed="rId5"/>
          <a:stretch>
            <a:fillRect/>
          </a:stretch>
        </p:blipFill>
        <p:spPr>
          <a:xfrm>
            <a:off x="10793146" y="-164258"/>
            <a:ext cx="1106753" cy="1106753"/>
          </a:xfrm>
          <a:prstGeom prst="rect">
            <a:avLst/>
          </a:prstGeom>
          <a:ln>
            <a:noFill/>
          </a:ln>
          <a:effectLst>
            <a:outerShdw blurRad="292100" dist="139700" dir="2700000" algn="tl" rotWithShape="0">
              <a:srgbClr val="333333">
                <a:alpha val="65000"/>
              </a:srgbClr>
            </a:outerShdw>
          </a:effectLst>
        </p:spPr>
      </p:pic>
      <p:pic>
        <p:nvPicPr>
          <p:cNvPr id="4" name="Image 3" descr="Une image contenant texte, capture d’écran, diagramme, ligne&#10;&#10;Description générée automatiquement">
            <a:extLst>
              <a:ext uri="{FF2B5EF4-FFF2-40B4-BE49-F238E27FC236}">
                <a16:creationId xmlns:a16="http://schemas.microsoft.com/office/drawing/2014/main" id="{9D51AAE9-1E72-8636-D365-4165D68DA392}"/>
              </a:ext>
            </a:extLst>
          </p:cNvPr>
          <p:cNvPicPr>
            <a:picLocks noChangeAspect="1"/>
          </p:cNvPicPr>
          <p:nvPr/>
        </p:nvPicPr>
        <p:blipFill>
          <a:blip r:embed="rId6"/>
          <a:stretch>
            <a:fillRect/>
          </a:stretch>
        </p:blipFill>
        <p:spPr>
          <a:xfrm>
            <a:off x="153878" y="946954"/>
            <a:ext cx="10705993" cy="5774521"/>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a:extLst>
              <a:ext uri="{FF2B5EF4-FFF2-40B4-BE49-F238E27FC236}">
                <a16:creationId xmlns:a16="http://schemas.microsoft.com/office/drawing/2014/main" id="{3ED953F9-1CF5-649C-1F42-01ED6F5FF86B}"/>
              </a:ext>
            </a:extLst>
          </p:cNvPr>
          <p:cNvPicPr>
            <a:picLocks noChangeAspect="1"/>
          </p:cNvPicPr>
          <p:nvPr/>
        </p:nvPicPr>
        <p:blipFill>
          <a:blip r:embed="rId5"/>
          <a:stretch>
            <a:fillRect/>
          </a:stretch>
        </p:blipFill>
        <p:spPr>
          <a:xfrm>
            <a:off x="248579" y="-221721"/>
            <a:ext cx="1106753" cy="1106753"/>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capture d’écran, diagramme, ligne">
            <a:extLst>
              <a:ext uri="{FF2B5EF4-FFF2-40B4-BE49-F238E27FC236}">
                <a16:creationId xmlns:a16="http://schemas.microsoft.com/office/drawing/2014/main" id="{F9D995D0-2701-66B8-A9ED-FA3C0EFC4887}"/>
              </a:ext>
            </a:extLst>
          </p:cNvPr>
          <p:cNvPicPr>
            <a:picLocks noChangeAspect="1"/>
          </p:cNvPicPr>
          <p:nvPr/>
        </p:nvPicPr>
        <p:blipFill>
          <a:blip r:embed="rId6"/>
          <a:stretch>
            <a:fillRect/>
          </a:stretch>
        </p:blipFill>
        <p:spPr>
          <a:xfrm>
            <a:off x="153878" y="993823"/>
            <a:ext cx="10705993" cy="5767665"/>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659155" cy="369332"/>
          </a:xfrm>
          <a:prstGeom prst="rect">
            <a:avLst/>
          </a:prstGeom>
          <a:noFill/>
        </p:spPr>
        <p:txBody>
          <a:bodyPr wrap="none" rtlCol="0">
            <a:spAutoFit/>
          </a:bodyPr>
          <a:lstStyle/>
          <a:p>
            <a:r>
              <a:rPr lang="fr-FR" dirty="0">
                <a:solidFill>
                  <a:srgbClr val="368C83"/>
                </a:solidFill>
                <a:latin typeface="Montserrat Medium" pitchFamily="2" charset="77"/>
              </a:rPr>
              <a:t>SQL</a:t>
            </a:r>
          </a:p>
        </p:txBody>
      </p:sp>
      <p:pic>
        <p:nvPicPr>
          <p:cNvPr id="13" name="Image 12" descr="Une image contenant logo, Graphique, symbole, capture d’écran&#10;&#10;Description générée automatiquement">
            <a:extLst>
              <a:ext uri="{FF2B5EF4-FFF2-40B4-BE49-F238E27FC236}">
                <a16:creationId xmlns:a16="http://schemas.microsoft.com/office/drawing/2014/main" id="{D18DFB00-DDC7-5FAD-3F10-747720BC2E43}"/>
              </a:ext>
            </a:extLst>
          </p:cNvPr>
          <p:cNvPicPr>
            <a:picLocks noChangeAspect="1"/>
          </p:cNvPicPr>
          <p:nvPr/>
        </p:nvPicPr>
        <p:blipFill>
          <a:blip r:embed="rId5"/>
          <a:stretch>
            <a:fillRect/>
          </a:stretch>
        </p:blipFill>
        <p:spPr>
          <a:xfrm>
            <a:off x="11159670" y="77114"/>
            <a:ext cx="740230" cy="740230"/>
          </a:xfrm>
          <a:prstGeom prst="rect">
            <a:avLst/>
          </a:prstGeom>
          <a:effectLst>
            <a:outerShdw blurRad="50800" dist="38100" dir="2700000" algn="tl" rotWithShape="0">
              <a:prstClr val="black">
                <a:alpha val="40000"/>
              </a:prstClr>
            </a:outerShdw>
          </a:effectLst>
        </p:spPr>
      </p:pic>
      <p:pic>
        <p:nvPicPr>
          <p:cNvPr id="15" name="Image 14" descr="Une image contenant texte, Police, capture d’écran, ligne">
            <a:extLst>
              <a:ext uri="{FF2B5EF4-FFF2-40B4-BE49-F238E27FC236}">
                <a16:creationId xmlns:a16="http://schemas.microsoft.com/office/drawing/2014/main" id="{0096CEE6-D5A4-08B0-7FCD-6B0B33D36DB5}"/>
              </a:ext>
            </a:extLst>
          </p:cNvPr>
          <p:cNvPicPr>
            <a:picLocks noChangeAspect="1"/>
          </p:cNvPicPr>
          <p:nvPr/>
        </p:nvPicPr>
        <p:blipFill>
          <a:blip r:embed="rId6"/>
          <a:stretch>
            <a:fillRect/>
          </a:stretch>
        </p:blipFill>
        <p:spPr>
          <a:xfrm>
            <a:off x="2724658" y="1259326"/>
            <a:ext cx="6175310" cy="1428998"/>
          </a:xfrm>
          <a:prstGeom prst="rect">
            <a:avLst/>
          </a:prstGeom>
        </p:spPr>
      </p:pic>
      <p:pic>
        <p:nvPicPr>
          <p:cNvPr id="19" name="Image 18" descr="Une image contenant texte, capture d’écran, Police, nombre&#10;&#10;Description générée automatiquement">
            <a:extLst>
              <a:ext uri="{FF2B5EF4-FFF2-40B4-BE49-F238E27FC236}">
                <a16:creationId xmlns:a16="http://schemas.microsoft.com/office/drawing/2014/main" id="{3558490C-163D-2012-8ECA-11A3587A8423}"/>
              </a:ext>
            </a:extLst>
          </p:cNvPr>
          <p:cNvPicPr>
            <a:picLocks noChangeAspect="1"/>
          </p:cNvPicPr>
          <p:nvPr/>
        </p:nvPicPr>
        <p:blipFill>
          <a:blip r:embed="rId7"/>
          <a:stretch>
            <a:fillRect/>
          </a:stretch>
        </p:blipFill>
        <p:spPr>
          <a:xfrm>
            <a:off x="425884" y="3429000"/>
            <a:ext cx="5111228" cy="2714970"/>
          </a:xfrm>
          <a:prstGeom prst="rect">
            <a:avLst/>
          </a:prstGeom>
        </p:spPr>
      </p:pic>
      <p:pic>
        <p:nvPicPr>
          <p:cNvPr id="21" name="Image 20" descr="Une image contenant texte, capture d’écran, Police, nombre&#10;&#10;Description générée automatiquement">
            <a:extLst>
              <a:ext uri="{FF2B5EF4-FFF2-40B4-BE49-F238E27FC236}">
                <a16:creationId xmlns:a16="http://schemas.microsoft.com/office/drawing/2014/main" id="{996579CC-E296-3376-EA54-3446184F4643}"/>
              </a:ext>
            </a:extLst>
          </p:cNvPr>
          <p:cNvPicPr>
            <a:picLocks noChangeAspect="1"/>
          </p:cNvPicPr>
          <p:nvPr/>
        </p:nvPicPr>
        <p:blipFill>
          <a:blip r:embed="rId8"/>
          <a:stretch>
            <a:fillRect/>
          </a:stretch>
        </p:blipFill>
        <p:spPr>
          <a:xfrm>
            <a:off x="6582803" y="3349104"/>
            <a:ext cx="4812548" cy="2794866"/>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8" name="Image 7" descr="Une image contenant texte, capture d’écran, Police, nombre&#10;&#10;Description générée automatiquement">
            <a:extLst>
              <a:ext uri="{FF2B5EF4-FFF2-40B4-BE49-F238E27FC236}">
                <a16:creationId xmlns:a16="http://schemas.microsoft.com/office/drawing/2014/main" id="{2775BE35-8660-83BD-63BF-161E01707E2D}"/>
              </a:ext>
            </a:extLst>
          </p:cNvPr>
          <p:cNvPicPr>
            <a:picLocks noChangeAspect="1"/>
          </p:cNvPicPr>
          <p:nvPr/>
        </p:nvPicPr>
        <p:blipFill>
          <a:blip r:embed="rId5"/>
          <a:stretch>
            <a:fillRect/>
          </a:stretch>
        </p:blipFill>
        <p:spPr>
          <a:xfrm>
            <a:off x="4702196" y="884122"/>
            <a:ext cx="2774037" cy="2544878"/>
          </a:xfrm>
          <a:prstGeom prst="rect">
            <a:avLst/>
          </a:prstGeom>
        </p:spPr>
      </p:pic>
      <p:pic>
        <p:nvPicPr>
          <p:cNvPr id="11" name="Image 10" descr="Une image contenant texte, capture d’écran, Police, nombre&#10;&#10;Description générée automatiquement">
            <a:extLst>
              <a:ext uri="{FF2B5EF4-FFF2-40B4-BE49-F238E27FC236}">
                <a16:creationId xmlns:a16="http://schemas.microsoft.com/office/drawing/2014/main" id="{F9B86B88-F156-CA8D-C62B-BFE60B85F5F2}"/>
              </a:ext>
            </a:extLst>
          </p:cNvPr>
          <p:cNvPicPr>
            <a:picLocks noChangeAspect="1"/>
          </p:cNvPicPr>
          <p:nvPr/>
        </p:nvPicPr>
        <p:blipFill>
          <a:blip r:embed="rId6"/>
          <a:stretch>
            <a:fillRect/>
          </a:stretch>
        </p:blipFill>
        <p:spPr>
          <a:xfrm>
            <a:off x="370134" y="3548362"/>
            <a:ext cx="11564324" cy="2807988"/>
          </a:xfrm>
          <a:prstGeom prst="rect">
            <a:avLst/>
          </a:prstGeom>
        </p:spPr>
      </p:pic>
    </p:spTree>
    <p:extLst>
      <p:ext uri="{BB962C8B-B14F-4D97-AF65-F5344CB8AC3E}">
        <p14:creationId xmlns:p14="http://schemas.microsoft.com/office/powerpoint/2010/main" val="5939272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27</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10" name="Image 9">
            <a:extLst>
              <a:ext uri="{FF2B5EF4-FFF2-40B4-BE49-F238E27FC236}">
                <a16:creationId xmlns:a16="http://schemas.microsoft.com/office/drawing/2014/main" id="{47040925-6B8C-50A3-1165-537D4B7CE104}"/>
              </a:ext>
            </a:extLst>
          </p:cNvPr>
          <p:cNvPicPr>
            <a:picLocks noChangeAspect="1"/>
          </p:cNvPicPr>
          <p:nvPr/>
        </p:nvPicPr>
        <p:blipFill>
          <a:blip r:embed="rId4"/>
          <a:stretch>
            <a:fillRect/>
          </a:stretch>
        </p:blipFill>
        <p:spPr>
          <a:xfrm>
            <a:off x="26134" y="2897031"/>
            <a:ext cx="12152987" cy="1546181"/>
          </a:xfrm>
          <a:prstGeom prst="rect">
            <a:avLst/>
          </a:prstGeom>
        </p:spPr>
      </p:pic>
      <p:pic>
        <p:nvPicPr>
          <p:cNvPr id="6" name="Image 5" descr="Une image contenant Rectangle, capture d’écran, Caractère coloré, carré&#10;&#10;Description générée automatiquement">
            <a:extLst>
              <a:ext uri="{FF2B5EF4-FFF2-40B4-BE49-F238E27FC236}">
                <a16:creationId xmlns:a16="http://schemas.microsoft.com/office/drawing/2014/main" id="{D2E4CBB0-2D07-6C62-A1B9-707276022B8D}"/>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4217236" cy="369332"/>
          </a:xfrm>
          <a:prstGeom prst="rect">
            <a:avLst/>
          </a:prstGeom>
          <a:noFill/>
        </p:spPr>
        <p:txBody>
          <a:bodyPr wrap="square" rtlCol="0">
            <a:spAutoFit/>
          </a:bodyPr>
          <a:lstStyle/>
          <a:p>
            <a:r>
              <a:rPr lang="fr-FR" dirty="0">
                <a:solidFill>
                  <a:srgbClr val="368C83"/>
                </a:solidFill>
                <a:latin typeface="Montserrat Medium" pitchFamily="2" charset="77"/>
              </a:rPr>
              <a:t>Messages – Model : Initialisation</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6" name="Image 5" descr="Une image contenant texte, capture d’écran, logiciel">
            <a:extLst>
              <a:ext uri="{FF2B5EF4-FFF2-40B4-BE49-F238E27FC236}">
                <a16:creationId xmlns:a16="http://schemas.microsoft.com/office/drawing/2014/main" id="{85C5C718-5699-313C-38E0-2B931C0D66E3}"/>
              </a:ext>
            </a:extLst>
          </p:cNvPr>
          <p:cNvPicPr>
            <a:picLocks noChangeAspect="1"/>
          </p:cNvPicPr>
          <p:nvPr/>
        </p:nvPicPr>
        <p:blipFill>
          <a:blip r:embed="rId5"/>
          <a:stretch>
            <a:fillRect/>
          </a:stretch>
        </p:blipFill>
        <p:spPr>
          <a:xfrm>
            <a:off x="3581401" y="894458"/>
            <a:ext cx="4893368" cy="5655652"/>
          </a:xfrm>
          <a:prstGeom prst="rect">
            <a:avLst/>
          </a:prstGeom>
        </p:spPr>
      </p:pic>
      <p:pic>
        <p:nvPicPr>
          <p:cNvPr id="8" name="Image 7" descr="Une image contenant texte, capture d’écran, Police">
            <a:extLst>
              <a:ext uri="{FF2B5EF4-FFF2-40B4-BE49-F238E27FC236}">
                <a16:creationId xmlns:a16="http://schemas.microsoft.com/office/drawing/2014/main" id="{2AED3A2B-9BC4-BB1D-5B9F-45F23F295959}"/>
              </a:ext>
            </a:extLst>
          </p:cNvPr>
          <p:cNvPicPr>
            <a:picLocks noChangeAspect="1"/>
          </p:cNvPicPr>
          <p:nvPr/>
        </p:nvPicPr>
        <p:blipFill>
          <a:blip r:embed="rId6"/>
          <a:stretch>
            <a:fillRect/>
          </a:stretch>
        </p:blipFill>
        <p:spPr>
          <a:xfrm>
            <a:off x="5911710" y="2184400"/>
            <a:ext cx="5854406" cy="3358110"/>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59259E-6 L -0.28424 -0.00046 " pathEditMode="relative" rAng="0" ptsTypes="AA">
                                      <p:cBhvr>
                                        <p:cTn id="6" dur="1000" fill="hold"/>
                                        <p:tgtEl>
                                          <p:spTgt spid="6"/>
                                        </p:tgtEl>
                                        <p:attrNameLst>
                                          <p:attrName>ppt_x</p:attrName>
                                          <p:attrName>ppt_y</p:attrName>
                                        </p:attrNameLst>
                                      </p:cBhvr>
                                      <p:rCtr x="-14219" y="-2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5" name="Image 14" descr="Une image contenant texte, capture d’écran&#10;&#10;Description générée automatiquement">
            <a:extLst>
              <a:ext uri="{FF2B5EF4-FFF2-40B4-BE49-F238E27FC236}">
                <a16:creationId xmlns:a16="http://schemas.microsoft.com/office/drawing/2014/main" id="{6B60971C-ADC5-BE50-E8B5-7F1E13862918}"/>
              </a:ext>
            </a:extLst>
          </p:cNvPr>
          <p:cNvPicPr>
            <a:picLocks noChangeAspect="1"/>
          </p:cNvPicPr>
          <p:nvPr/>
        </p:nvPicPr>
        <p:blipFill>
          <a:blip r:embed="rId2"/>
          <a:stretch>
            <a:fillRect/>
          </a:stretch>
        </p:blipFill>
        <p:spPr>
          <a:xfrm>
            <a:off x="97016" y="1200540"/>
            <a:ext cx="12107963" cy="4456919"/>
          </a:xfrm>
          <a:prstGeom prst="rect">
            <a:avLst/>
          </a:prstGeom>
        </p:spPr>
      </p:pic>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29</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7376160" y="438410"/>
            <a:ext cx="3512500" cy="369332"/>
          </a:xfrm>
          <a:prstGeom prst="rect">
            <a:avLst/>
          </a:prstGeom>
          <a:noFill/>
        </p:spPr>
        <p:txBody>
          <a:bodyPr wrap="none" rtlCol="0">
            <a:spAutoFit/>
          </a:bodyPr>
          <a:lstStyle/>
          <a:p>
            <a:r>
              <a:rPr lang="fr-FR" dirty="0">
                <a:solidFill>
                  <a:srgbClr val="368C83"/>
                </a:solidFill>
                <a:latin typeface="Montserrat Medium" pitchFamily="2" charset="77"/>
              </a:rPr>
              <a:t>Messages – Model : Methods</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3"/>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2D51C374-3974-149A-D038-981E9B9411F5}"/>
              </a:ext>
            </a:extLst>
          </p:cNvPr>
          <p:cNvPicPr>
            <a:picLocks noChangeAspect="1"/>
          </p:cNvPicPr>
          <p:nvPr/>
        </p:nvPicPr>
        <p:blipFill>
          <a:blip r:embed="rId5"/>
          <a:stretch>
            <a:fillRect/>
          </a:stretch>
        </p:blipFill>
        <p:spPr>
          <a:xfrm>
            <a:off x="97016" y="1574995"/>
            <a:ext cx="11997968" cy="4035902"/>
          </a:xfrm>
          <a:prstGeom prst="rect">
            <a:avLst/>
          </a:prstGeom>
        </p:spPr>
      </p:pic>
      <p:pic>
        <p:nvPicPr>
          <p:cNvPr id="17" name="Image 16" descr="Une image contenant texte, capture d’écran, logiciel">
            <a:extLst>
              <a:ext uri="{FF2B5EF4-FFF2-40B4-BE49-F238E27FC236}">
                <a16:creationId xmlns:a16="http://schemas.microsoft.com/office/drawing/2014/main" id="{A7D6680C-75CB-12B6-546F-9D8DF62852A0}"/>
              </a:ext>
            </a:extLst>
          </p:cNvPr>
          <p:cNvPicPr>
            <a:picLocks noChangeAspect="1"/>
          </p:cNvPicPr>
          <p:nvPr/>
        </p:nvPicPr>
        <p:blipFill>
          <a:blip r:embed="rId6"/>
          <a:stretch>
            <a:fillRect/>
          </a:stretch>
        </p:blipFill>
        <p:spPr>
          <a:xfrm>
            <a:off x="501446" y="921915"/>
            <a:ext cx="10653823" cy="5778966"/>
          </a:xfrm>
          <a:prstGeom prst="rect">
            <a:avLst/>
          </a:prstGeom>
        </p:spPr>
      </p:pic>
    </p:spTree>
    <p:extLst>
      <p:ext uri="{BB962C8B-B14F-4D97-AF65-F5344CB8AC3E}">
        <p14:creationId xmlns:p14="http://schemas.microsoft.com/office/powerpoint/2010/main" val="2804987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dirty="0"/>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7182256" y="-27296"/>
            <a:ext cx="5009743" cy="892146"/>
          </a:xfrm>
          <a:prstGeom prst="rect">
            <a:avLst/>
          </a:prstGeom>
        </p:spPr>
      </p:pic>
    </p:spTree>
    <p:extLst>
      <p:ext uri="{BB962C8B-B14F-4D97-AF65-F5344CB8AC3E}">
        <p14:creationId xmlns:p14="http://schemas.microsoft.com/office/powerpoint/2010/main" val="78033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3" y="413358"/>
            <a:ext cx="5953651"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1" name="Image 10" descr="Une image contenant texte, capture d’écran, Police, conception">
            <a:extLst>
              <a:ext uri="{FF2B5EF4-FFF2-40B4-BE49-F238E27FC236}">
                <a16:creationId xmlns:a16="http://schemas.microsoft.com/office/drawing/2014/main" id="{64365511-BDCA-B490-C1CD-A71596C420A7}"/>
              </a:ext>
            </a:extLst>
          </p:cNvPr>
          <p:cNvPicPr>
            <a:picLocks noChangeAspect="1"/>
          </p:cNvPicPr>
          <p:nvPr/>
        </p:nvPicPr>
        <p:blipFill>
          <a:blip r:embed="rId5"/>
          <a:stretch>
            <a:fillRect/>
          </a:stretch>
        </p:blipFill>
        <p:spPr>
          <a:xfrm>
            <a:off x="649400" y="1026436"/>
            <a:ext cx="10349802" cy="5218146"/>
          </a:xfrm>
          <a:prstGeom prst="rect">
            <a:avLst/>
          </a:prstGeom>
        </p:spPr>
      </p:pic>
      <p:pic>
        <p:nvPicPr>
          <p:cNvPr id="8" name="Image 7" descr="Une image contenant texte, Police, capture d’écran&#10;&#10;Description générée automatiquement">
            <a:extLst>
              <a:ext uri="{FF2B5EF4-FFF2-40B4-BE49-F238E27FC236}">
                <a16:creationId xmlns:a16="http://schemas.microsoft.com/office/drawing/2014/main" id="{4AC495E6-48C6-FFE3-34EE-E2C82F95D698}"/>
              </a:ext>
            </a:extLst>
          </p:cNvPr>
          <p:cNvPicPr>
            <a:picLocks noChangeAspect="1"/>
          </p:cNvPicPr>
          <p:nvPr/>
        </p:nvPicPr>
        <p:blipFill>
          <a:blip r:embed="rId6"/>
          <a:stretch>
            <a:fillRect/>
          </a:stretch>
        </p:blipFill>
        <p:spPr>
          <a:xfrm>
            <a:off x="102862" y="2712960"/>
            <a:ext cx="11548457" cy="2186009"/>
          </a:xfrm>
          <a:prstGeom prst="rect">
            <a:avLst/>
          </a:prstGeom>
        </p:spPr>
      </p:pic>
    </p:spTree>
    <p:extLst>
      <p:ext uri="{BB962C8B-B14F-4D97-AF65-F5344CB8AC3E}">
        <p14:creationId xmlns:p14="http://schemas.microsoft.com/office/powerpoint/2010/main" val="395084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31</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5560827" y="438410"/>
            <a:ext cx="6513183"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 (suite)</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2"/>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3"/>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7" name="Image 6" descr="Une image contenant texte, capture d’écran&#10;&#10;Description générée automatiquement">
            <a:extLst>
              <a:ext uri="{FF2B5EF4-FFF2-40B4-BE49-F238E27FC236}">
                <a16:creationId xmlns:a16="http://schemas.microsoft.com/office/drawing/2014/main" id="{9CE9DA9B-96AA-743B-3945-0951C8372155}"/>
              </a:ext>
            </a:extLst>
          </p:cNvPr>
          <p:cNvPicPr>
            <a:picLocks noChangeAspect="1"/>
          </p:cNvPicPr>
          <p:nvPr/>
        </p:nvPicPr>
        <p:blipFill>
          <a:blip r:embed="rId4"/>
          <a:stretch>
            <a:fillRect/>
          </a:stretch>
        </p:blipFill>
        <p:spPr>
          <a:xfrm>
            <a:off x="498105" y="921915"/>
            <a:ext cx="10931891" cy="5512310"/>
          </a:xfrm>
          <a:prstGeom prst="rect">
            <a:avLst/>
          </a:prstGeom>
        </p:spPr>
      </p:pic>
      <p:pic>
        <p:nvPicPr>
          <p:cNvPr id="10" name="Image 9" descr="Une image contenant texte, capture d’écran, logiciel, Police">
            <a:extLst>
              <a:ext uri="{FF2B5EF4-FFF2-40B4-BE49-F238E27FC236}">
                <a16:creationId xmlns:a16="http://schemas.microsoft.com/office/drawing/2014/main" id="{A0C559D3-DF47-9321-51EA-599F3AEBC89C}"/>
              </a:ext>
            </a:extLst>
          </p:cNvPr>
          <p:cNvPicPr>
            <a:picLocks noChangeAspect="1"/>
          </p:cNvPicPr>
          <p:nvPr/>
        </p:nvPicPr>
        <p:blipFill>
          <a:blip r:embed="rId5"/>
          <a:stretch>
            <a:fillRect/>
          </a:stretch>
        </p:blipFill>
        <p:spPr>
          <a:xfrm>
            <a:off x="498105" y="2014065"/>
            <a:ext cx="11415366" cy="3334112"/>
          </a:xfrm>
          <a:prstGeom prst="rect">
            <a:avLst/>
          </a:prstGeom>
        </p:spPr>
      </p:pic>
      <p:pic>
        <p:nvPicPr>
          <p:cNvPr id="12" name="Image 11" descr="Une image contenant texte, capture d’écran, Police, logiciel">
            <a:extLst>
              <a:ext uri="{FF2B5EF4-FFF2-40B4-BE49-F238E27FC236}">
                <a16:creationId xmlns:a16="http://schemas.microsoft.com/office/drawing/2014/main" id="{63B2E6B4-5CC4-0B27-320A-60EF6F74329F}"/>
              </a:ext>
            </a:extLst>
          </p:cNvPr>
          <p:cNvPicPr>
            <a:picLocks noChangeAspect="1"/>
          </p:cNvPicPr>
          <p:nvPr/>
        </p:nvPicPr>
        <p:blipFill>
          <a:blip r:embed="rId6"/>
          <a:stretch>
            <a:fillRect/>
          </a:stretch>
        </p:blipFill>
        <p:spPr>
          <a:xfrm>
            <a:off x="498105" y="880974"/>
            <a:ext cx="11059486" cy="5517617"/>
          </a:xfrm>
          <a:prstGeom prst="rect">
            <a:avLst/>
          </a:prstGeom>
        </p:spPr>
      </p:pic>
    </p:spTree>
    <p:extLst>
      <p:ext uri="{BB962C8B-B14F-4D97-AF65-F5344CB8AC3E}">
        <p14:creationId xmlns:p14="http://schemas.microsoft.com/office/powerpoint/2010/main" val="33545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17508"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Répondre à un message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5" name="Image 14" descr="Une image contenant texte, capture d’écran, Police">
            <a:extLst>
              <a:ext uri="{FF2B5EF4-FFF2-40B4-BE49-F238E27FC236}">
                <a16:creationId xmlns:a16="http://schemas.microsoft.com/office/drawing/2014/main" id="{A42CEDFB-AC8A-CD81-D2C8-33E1A0D95866}"/>
              </a:ext>
            </a:extLst>
          </p:cNvPr>
          <p:cNvPicPr>
            <a:picLocks noChangeAspect="1"/>
          </p:cNvPicPr>
          <p:nvPr/>
        </p:nvPicPr>
        <p:blipFill>
          <a:blip r:embed="rId5"/>
          <a:stretch>
            <a:fillRect/>
          </a:stretch>
        </p:blipFill>
        <p:spPr>
          <a:xfrm>
            <a:off x="425884" y="2347292"/>
            <a:ext cx="11102021" cy="2749321"/>
          </a:xfrm>
          <a:prstGeom prst="rect">
            <a:avLst/>
          </a:prstGeom>
        </p:spPr>
      </p:pic>
      <p:pic>
        <p:nvPicPr>
          <p:cNvPr id="17" name="Image 16" descr="Une image contenant texte, capture d’écran, Police, logiciel">
            <a:extLst>
              <a:ext uri="{FF2B5EF4-FFF2-40B4-BE49-F238E27FC236}">
                <a16:creationId xmlns:a16="http://schemas.microsoft.com/office/drawing/2014/main" id="{3B9113E9-95AA-3A5D-50E0-11B43A0D00E1}"/>
              </a:ext>
            </a:extLst>
          </p:cNvPr>
          <p:cNvPicPr>
            <a:picLocks noChangeAspect="1"/>
          </p:cNvPicPr>
          <p:nvPr/>
        </p:nvPicPr>
        <p:blipFill>
          <a:blip r:embed="rId6"/>
          <a:stretch>
            <a:fillRect/>
          </a:stretch>
        </p:blipFill>
        <p:spPr>
          <a:xfrm>
            <a:off x="973258" y="1453397"/>
            <a:ext cx="10025944" cy="3763585"/>
          </a:xfrm>
          <a:prstGeom prst="rect">
            <a:avLst/>
          </a:prstGeom>
        </p:spPr>
      </p:pic>
      <p:pic>
        <p:nvPicPr>
          <p:cNvPr id="19" name="Image 18" descr="Une image contenant texte, capture d’écran, logiciel">
            <a:extLst>
              <a:ext uri="{FF2B5EF4-FFF2-40B4-BE49-F238E27FC236}">
                <a16:creationId xmlns:a16="http://schemas.microsoft.com/office/drawing/2014/main" id="{81829AB3-7183-436D-E82B-EB9D9B81A293}"/>
              </a:ext>
            </a:extLst>
          </p:cNvPr>
          <p:cNvPicPr>
            <a:picLocks noChangeAspect="1"/>
          </p:cNvPicPr>
          <p:nvPr/>
        </p:nvPicPr>
        <p:blipFill>
          <a:blip r:embed="rId7"/>
          <a:stretch>
            <a:fillRect/>
          </a:stretch>
        </p:blipFill>
        <p:spPr>
          <a:xfrm>
            <a:off x="1192798" y="1230114"/>
            <a:ext cx="9124658" cy="4670956"/>
          </a:xfrm>
          <a:prstGeom prst="rect">
            <a:avLst/>
          </a:prstGeom>
        </p:spPr>
      </p:pic>
    </p:spTree>
    <p:extLst>
      <p:ext uri="{BB962C8B-B14F-4D97-AF65-F5344CB8AC3E}">
        <p14:creationId xmlns:p14="http://schemas.microsoft.com/office/powerpoint/2010/main" val="4277011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33</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187995" y="2644170"/>
            <a:ext cx="5860312"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Conclusion</a:t>
            </a:r>
          </a:p>
        </p:txBody>
      </p:sp>
    </p:spTree>
    <p:extLst>
      <p:ext uri="{BB962C8B-B14F-4D97-AF65-F5344CB8AC3E}">
        <p14:creationId xmlns:p14="http://schemas.microsoft.com/office/powerpoint/2010/main" val="1666491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34</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590260" y="2644170"/>
            <a:ext cx="4299098"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Merci !</a:t>
            </a:r>
          </a:p>
        </p:txBody>
      </p:sp>
    </p:spTree>
    <p:extLst>
      <p:ext uri="{BB962C8B-B14F-4D97-AF65-F5344CB8AC3E}">
        <p14:creationId xmlns:p14="http://schemas.microsoft.com/office/powerpoint/2010/main" val="394401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4"/>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5"/>
          <a:stretch>
            <a:fillRect/>
          </a:stretch>
        </p:blipFill>
        <p:spPr>
          <a:xfrm>
            <a:off x="9853557" y="5247472"/>
            <a:ext cx="1339997" cy="891707"/>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F5F1BA02-67AB-94E7-9D08-68D487700278}"/>
              </a:ext>
            </a:extLst>
          </p:cNvPr>
          <p:cNvPicPr>
            <a:picLocks noChangeAspect="1"/>
          </p:cNvPicPr>
          <p:nvPr/>
        </p:nvPicPr>
        <p:blipFill>
          <a:blip r:embed="rId16"/>
          <a:stretch>
            <a:fillRect/>
          </a:stretch>
        </p:blipFill>
        <p:spPr>
          <a:xfrm>
            <a:off x="-12979" y="-15910"/>
            <a:ext cx="5022724" cy="892014"/>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4" name="Image 3">
            <a:extLst>
              <a:ext uri="{FF2B5EF4-FFF2-40B4-BE49-F238E27FC236}">
                <a16:creationId xmlns:a16="http://schemas.microsoft.com/office/drawing/2014/main" id="{F5C85C2D-E2EE-0403-29DF-5D3979BE6B33}"/>
              </a:ext>
            </a:extLst>
          </p:cNvPr>
          <p:cNvPicPr>
            <a:picLocks noChangeAspect="1"/>
          </p:cNvPicPr>
          <p:nvPr/>
        </p:nvPicPr>
        <p:blipFill>
          <a:blip r:embed="rId5"/>
          <a:stretch>
            <a:fillRect/>
          </a:stretch>
        </p:blipFill>
        <p:spPr>
          <a:xfrm>
            <a:off x="11219304" y="258250"/>
            <a:ext cx="701799" cy="526349"/>
          </a:xfrm>
          <a:prstGeom prst="rect">
            <a:avLst/>
          </a:prstGeom>
          <a:ln>
            <a:noFill/>
          </a:ln>
          <a:effectLst>
            <a:outerShdw blurRad="190500" algn="tl" rotWithShape="0">
              <a:srgbClr val="000000">
                <a:alpha val="70000"/>
              </a:srgbClr>
            </a:outerShdw>
          </a:effectLst>
        </p:spPr>
      </p:pic>
      <p:pic>
        <p:nvPicPr>
          <p:cNvPr id="10" name="Image 9" descr="Une image contenant texte, capture d’écran, diagramme, Post-it">
            <a:extLst>
              <a:ext uri="{FF2B5EF4-FFF2-40B4-BE49-F238E27FC236}">
                <a16:creationId xmlns:a16="http://schemas.microsoft.com/office/drawing/2014/main" id="{CEC7B4B5-E326-A125-1039-DC062E416FB1}"/>
              </a:ext>
            </a:extLst>
          </p:cNvPr>
          <p:cNvPicPr>
            <a:picLocks noChangeAspect="1"/>
          </p:cNvPicPr>
          <p:nvPr/>
        </p:nvPicPr>
        <p:blipFill>
          <a:blip r:embed="rId6"/>
          <a:stretch>
            <a:fillRect/>
          </a:stretch>
        </p:blipFill>
        <p:spPr>
          <a:xfrm>
            <a:off x="0" y="1851485"/>
            <a:ext cx="12192000" cy="3155029"/>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EB3ED35-D342-C8BA-E13D-BCC96D42C227}"/>
              </a:ext>
            </a:extLst>
          </p:cNvPr>
          <p:cNvPicPr>
            <a:picLocks noChangeAspect="1"/>
          </p:cNvPicPr>
          <p:nvPr/>
        </p:nvPicPr>
        <p:blipFill>
          <a:blip r:embed="rId9"/>
          <a:stretch>
            <a:fillRect/>
          </a:stretch>
        </p:blipFill>
        <p:spPr>
          <a:xfrm>
            <a:off x="328276" y="258250"/>
            <a:ext cx="701798" cy="526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pic>
        <p:nvPicPr>
          <p:cNvPr id="9" name="Image 8">
            <a:extLst>
              <a:ext uri="{FF2B5EF4-FFF2-40B4-BE49-F238E27FC236}">
                <a16:creationId xmlns:a16="http://schemas.microsoft.com/office/drawing/2014/main" id="{CB2B69F9-A79B-2AF8-9506-694620478239}"/>
              </a:ext>
            </a:extLst>
          </p:cNvPr>
          <p:cNvPicPr>
            <a:picLocks noChangeAspect="1"/>
          </p:cNvPicPr>
          <p:nvPr/>
        </p:nvPicPr>
        <p:blipFill>
          <a:blip r:embed="rId9"/>
          <a:stretch>
            <a:fillRect/>
          </a:stretch>
        </p:blipFill>
        <p:spPr>
          <a:xfrm>
            <a:off x="11221118" y="258250"/>
            <a:ext cx="699985" cy="524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4"/>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pic>
        <p:nvPicPr>
          <p:cNvPr id="4" name="Image 3" descr="Une image contenant Rectangle, capture d’écran, Caractère coloré, carré">
            <a:extLst>
              <a:ext uri="{FF2B5EF4-FFF2-40B4-BE49-F238E27FC236}">
                <a16:creationId xmlns:a16="http://schemas.microsoft.com/office/drawing/2014/main" id="{2E60E679-2B1B-366E-AE6F-47F0E4ED6EA9}"/>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5"/>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capture d’écran, Tracé">
            <a:extLst>
              <a:ext uri="{FF2B5EF4-FFF2-40B4-BE49-F238E27FC236}">
                <a16:creationId xmlns:a16="http://schemas.microsoft.com/office/drawing/2014/main" id="{24B3CE18-A551-BDDC-9543-FD29AA048D5E}"/>
              </a:ext>
            </a:extLst>
          </p:cNvPr>
          <p:cNvPicPr>
            <a:picLocks noChangeAspect="1"/>
          </p:cNvPicPr>
          <p:nvPr/>
        </p:nvPicPr>
        <p:blipFill>
          <a:blip r:embed="rId6"/>
          <a:stretch>
            <a:fillRect/>
          </a:stretch>
        </p:blipFill>
        <p:spPr>
          <a:xfrm>
            <a:off x="3238674" y="761031"/>
            <a:ext cx="5714651" cy="6096969"/>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2899</TotalTime>
  <Words>1512</Words>
  <Application>Microsoft Macintosh PowerPoint</Application>
  <PresentationFormat>Grand écran</PresentationFormat>
  <Paragraphs>226</Paragraphs>
  <Slides>34</Slides>
  <Notes>29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vt:i4>
      </vt:variant>
    </vt:vector>
  </HeadingPairs>
  <TitlesOfParts>
    <vt:vector size="42" baseType="lpstr">
      <vt:lpstr>Aptos</vt:lpstr>
      <vt:lpstr>Arial</vt:lpstr>
      <vt:lpstr>Calibri</vt:lpstr>
      <vt:lpstr>Calibri Light</vt:lpstr>
      <vt:lpstr>Helvetica</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30</cp:revision>
  <dcterms:created xsi:type="dcterms:W3CDTF">2023-10-10T08:42:24Z</dcterms:created>
  <dcterms:modified xsi:type="dcterms:W3CDTF">2024-05-30T12:07:29Z</dcterms:modified>
</cp:coreProperties>
</file>